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7" r:id="rId4"/>
    <p:sldId id="268" r:id="rId5"/>
    <p:sldId id="285" r:id="rId6"/>
    <p:sldId id="289" r:id="rId7"/>
    <p:sldId id="290" r:id="rId8"/>
    <p:sldId id="261" r:id="rId9"/>
    <p:sldId id="265" r:id="rId10"/>
    <p:sldId id="284" r:id="rId11"/>
    <p:sldId id="260" r:id="rId12"/>
    <p:sldId id="293" r:id="rId13"/>
    <p:sldId id="275" r:id="rId14"/>
    <p:sldId id="291" r:id="rId15"/>
    <p:sldId id="292" r:id="rId16"/>
    <p:sldId id="294" r:id="rId17"/>
    <p:sldId id="267" r:id="rId18"/>
    <p:sldId id="276" r:id="rId19"/>
    <p:sldId id="286" r:id="rId20"/>
    <p:sldId id="269" r:id="rId21"/>
    <p:sldId id="26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92" autoAdjust="0"/>
  </p:normalViewPr>
  <p:slideViewPr>
    <p:cSldViewPr>
      <p:cViewPr varScale="1">
        <p:scale>
          <a:sx n="84" d="100"/>
          <a:sy n="84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B58E-4E84-40FF-BB84-AFFEED5D2FAA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C615-A31F-4E1A-B073-AC1EAD610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6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BB74-9BB4-4263-A8E7-6D5FAF292530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B22F-19B9-4FCB-B8D8-3C15F0CC6A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7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phonics teaching we focus upon the sound the letter makes particularly in Early Years to avoid confusion.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EB22F-19B9-4FCB-B8D8-3C15F0CC6A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9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592F-B6FB-4DD4-9B8C-6705FC709F33}" type="datetimeFigureOut">
              <a:rPr lang="en-US" smtClean="0"/>
              <a:pPr/>
              <a:t>9/6/2023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5E38-7736-4352-BE49-F9E22E3068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oxfordowl.co.uk/at-school/education-glossary/grammar-literacy-glossary-a-c/#blend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xfordowl.co.uk/for-home/reading/phonics-made-eas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I2mu7URB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5463"/>
            <a:ext cx="7772400" cy="1470025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chemeClr val="tx2">
                    <a:lumMod val="75000"/>
                  </a:schemeClr>
                </a:solidFill>
                <a:latin typeface="Affectionately Yours" pitchFamily="2" charset="0"/>
              </a:rPr>
              <a:t>Teaching Phonics in Reception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ffectionately Yours" pitchFamily="2" charset="0"/>
            </a:endParaRPr>
          </a:p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ffectionately Yours" pitchFamily="2" charset="0"/>
              </a:rPr>
              <a:t>Ellwood Community Primary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861048"/>
            <a:ext cx="1189097" cy="263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0636"/>
            <a:ext cx="1487303" cy="2023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Blending video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340768"/>
            <a:ext cx="5657453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1" y="6021288"/>
            <a:ext cx="578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https://home.oxfordowl.co.uk/at-school/education-glossary/grammar-literacy-glossary-a-c/#blending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8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Segmenting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7200" b="1" dirty="0">
                <a:solidFill>
                  <a:schemeClr val="tx2">
                    <a:lumMod val="75000"/>
                  </a:schemeClr>
                </a:solidFill>
              </a:rPr>
              <a:t>sat becomes</a:t>
            </a:r>
          </a:p>
          <a:p>
            <a:pPr algn="ctr">
              <a:buNone/>
            </a:pPr>
            <a:r>
              <a:rPr lang="en-GB" sz="7200" b="1" dirty="0">
                <a:solidFill>
                  <a:schemeClr val="tx2">
                    <a:lumMod val="75000"/>
                  </a:schemeClr>
                </a:solidFill>
              </a:rPr>
              <a:t>s – a – t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This is the skill required for writing. </a:t>
            </a:r>
            <a:endParaRPr lang="en-GB" sz="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Floppy’s Phonics Books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6617" y="1816467"/>
            <a:ext cx="44901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Each child will be given a phonics book to read weekly.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These books will match the sounds which have been taught in school that week.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All children need to read the book regularly at home to reinforce sound knowledge.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These books will be changed weekly (every Friday).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21183"/>
            <a:ext cx="3662536" cy="36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2" charset="0"/>
              </a:rPr>
              <a:t>Phonics Sounds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4311" y="4797152"/>
            <a:ext cx="4490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Twinkl" pitchFamily="2" charset="0"/>
              </a:rPr>
              <a:t>These sounds need to be revised at home – please do this as regularly as you can.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311" y="2079278"/>
            <a:ext cx="4490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Children will be given sound sheets to practise their phonic sounds at home. 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Your child can practise pointing to each individual letter and then saying the sound.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99042"/>
            <a:ext cx="3586497" cy="51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winkl" pitchFamily="2" charset="0"/>
              </a:rPr>
              <a:t>Phonics Homework – Activity 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588" y="1984576"/>
            <a:ext cx="45302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  <a:latin typeface="Twinkl" pitchFamily="2" charset="0"/>
              </a:rPr>
              <a:t>This is your child’s phonics homework. </a:t>
            </a: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" pitchFamily="2" charset="0"/>
              </a:rPr>
              <a:t>Each week they will be set a double sided sheet to complete. </a:t>
            </a: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" pitchFamily="2" charset="0"/>
              </a:rPr>
              <a:t>Each sheet needs to be completed with adult support to model letter formation. </a:t>
            </a: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3545028" cy="48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winkl" pitchFamily="2" charset="0"/>
              </a:rPr>
              <a:t>Phonics Homework – Activity 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676" y="2564904"/>
            <a:ext cx="3738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" pitchFamily="2" charset="0"/>
              </a:rPr>
              <a:t>Please see the sticker on the back of the book for information about when each sheet needs to be completed. </a:t>
            </a: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0" y="1425264"/>
            <a:ext cx="4271632" cy="49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7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6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Levelled Reading 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342" y="749722"/>
            <a:ext cx="814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chemeClr val="tx2"/>
              </a:solidFill>
              <a:latin typeface="Twinkl" pitchFamily="2" charset="0"/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  <a:latin typeface="Twinkl" pitchFamily="2" charset="0"/>
              </a:rPr>
              <a:t>Children will also have a levelled reading book linked to their reading attainment (see reading tracker in front of reading record).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8" y="2738759"/>
            <a:ext cx="2385641" cy="2718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96" y="2738760"/>
            <a:ext cx="2380953" cy="2718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90" y="2353940"/>
            <a:ext cx="3116585" cy="3103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585369"/>
            <a:ext cx="814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tx2"/>
                </a:solidFill>
              </a:rPr>
              <a:t>Reading Expectations</a:t>
            </a:r>
          </a:p>
          <a:p>
            <a:pPr algn="ctr"/>
            <a:endParaRPr lang="en-GB" sz="1600" dirty="0">
              <a:solidFill>
                <a:schemeClr val="tx2"/>
              </a:solidFill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</a:rPr>
              <a:t>Autumn Term 2: Level 1+ 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</a:rPr>
              <a:t>Spring Term 2: Level 2 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</a:rPr>
              <a:t>Summer Term 2: Level 3/4</a:t>
            </a:r>
          </a:p>
        </p:txBody>
      </p:sp>
    </p:spTree>
    <p:extLst>
      <p:ext uri="{BB962C8B-B14F-4D97-AF65-F5344CB8AC3E}">
        <p14:creationId xmlns:p14="http://schemas.microsoft.com/office/powerpoint/2010/main" val="272801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Helpful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24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Each phase of phonics requires the children to learn a set of helpful words: 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Helpful words cannot be sounded out – children must learn them from sight.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73851"/>
              </p:ext>
            </p:extLst>
          </p:nvPr>
        </p:nvGraphicFramePr>
        <p:xfrm>
          <a:off x="457200" y="2132856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290354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033460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4367066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685907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2326317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14"/>
                  </a:ext>
                </a:extLst>
              </a:tr>
              <a:tr h="32662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</a:t>
                      </a:r>
                    </a:p>
                    <a:p>
                      <a:pPr algn="ctr"/>
                      <a:r>
                        <a:rPr lang="en-GB" baseline="0" dirty="0"/>
                        <a:t>the</a:t>
                      </a:r>
                    </a:p>
                    <a:p>
                      <a:pPr algn="ctr"/>
                      <a:r>
                        <a:rPr lang="en-GB" baseline="0" dirty="0"/>
                        <a:t>to </a:t>
                      </a:r>
                    </a:p>
                    <a:p>
                      <a:pPr algn="ctr"/>
                      <a:r>
                        <a:rPr lang="en-GB" dirty="0"/>
                        <a:t>I</a:t>
                      </a:r>
                    </a:p>
                    <a:p>
                      <a:pPr algn="ctr"/>
                      <a:r>
                        <a:rPr lang="en-GB" dirty="0"/>
                        <a:t>no</a:t>
                      </a:r>
                    </a:p>
                    <a:p>
                      <a:pPr algn="ctr"/>
                      <a:r>
                        <a:rPr lang="en-GB" dirty="0"/>
                        <a:t>go</a:t>
                      </a:r>
                    </a:p>
                    <a:p>
                      <a:pPr algn="ctr"/>
                      <a:r>
                        <a:rPr lang="en-GB" dirty="0"/>
                        <a:t>into</a:t>
                      </a:r>
                    </a:p>
                    <a:p>
                      <a:pPr algn="ctr"/>
                      <a:r>
                        <a:rPr lang="en-GB" dirty="0"/>
                        <a:t>of</a:t>
                      </a:r>
                    </a:p>
                    <a:p>
                      <a:pPr algn="ctr"/>
                      <a:r>
                        <a:rPr lang="en-GB" dirty="0"/>
                        <a:t>ten</a:t>
                      </a:r>
                      <a:r>
                        <a:rPr lang="en-GB" baseline="0" dirty="0"/>
                        <a:t> </a:t>
                      </a:r>
                    </a:p>
                    <a:p>
                      <a:pPr algn="ctr"/>
                      <a:r>
                        <a:rPr lang="en-GB" baseline="0" dirty="0"/>
                        <a:t>little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he</a:t>
                      </a:r>
                    </a:p>
                    <a:p>
                      <a:pPr algn="ctr"/>
                      <a:r>
                        <a:rPr lang="en-GB" sz="1200" dirty="0"/>
                        <a:t>she</a:t>
                      </a:r>
                    </a:p>
                    <a:p>
                      <a:pPr algn="ctr"/>
                      <a:r>
                        <a:rPr lang="en-GB" sz="1200" dirty="0"/>
                        <a:t>me</a:t>
                      </a:r>
                    </a:p>
                    <a:p>
                      <a:pPr algn="ctr"/>
                      <a:r>
                        <a:rPr lang="en-GB" sz="1200" dirty="0"/>
                        <a:t>we</a:t>
                      </a:r>
                    </a:p>
                    <a:p>
                      <a:pPr algn="ctr"/>
                      <a:r>
                        <a:rPr lang="en-GB" sz="1200" dirty="0"/>
                        <a:t>was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</a:p>
                    <a:p>
                      <a:pPr algn="ctr"/>
                      <a:r>
                        <a:rPr lang="en-GB" sz="1200" dirty="0"/>
                        <a:t>they </a:t>
                      </a:r>
                    </a:p>
                    <a:p>
                      <a:pPr algn="ctr"/>
                      <a:r>
                        <a:rPr lang="en-GB" sz="1200" dirty="0"/>
                        <a:t>all </a:t>
                      </a:r>
                    </a:p>
                    <a:p>
                      <a:pPr algn="ctr"/>
                      <a:r>
                        <a:rPr lang="en-GB" sz="1200" dirty="0"/>
                        <a:t>are</a:t>
                      </a:r>
                    </a:p>
                    <a:p>
                      <a:pPr algn="ctr"/>
                      <a:r>
                        <a:rPr lang="en-GB" sz="1200" dirty="0"/>
                        <a:t>her</a:t>
                      </a:r>
                    </a:p>
                    <a:p>
                      <a:pPr algn="ctr"/>
                      <a:r>
                        <a:rPr lang="en-GB" sz="1200" dirty="0"/>
                        <a:t>off</a:t>
                      </a:r>
                    </a:p>
                    <a:p>
                      <a:pPr algn="ctr"/>
                      <a:r>
                        <a:rPr lang="en-GB" sz="1200" dirty="0"/>
                        <a:t>when</a:t>
                      </a:r>
                    </a:p>
                    <a:p>
                      <a:pPr algn="ctr"/>
                      <a:r>
                        <a:rPr lang="en-GB" sz="1200" dirty="0"/>
                        <a:t>six</a:t>
                      </a:r>
                    </a:p>
                    <a:p>
                      <a:pPr algn="ctr"/>
                      <a:r>
                        <a:rPr lang="en-GB" sz="1200" dirty="0"/>
                        <a:t>seven</a:t>
                      </a:r>
                    </a:p>
                    <a:p>
                      <a:pPr algn="ctr"/>
                      <a:r>
                        <a:rPr lang="en-GB" sz="12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</a:t>
                      </a:r>
                    </a:p>
                    <a:p>
                      <a:pPr algn="ctr"/>
                      <a:r>
                        <a:rPr lang="en-GB" dirty="0"/>
                        <a:t>are</a:t>
                      </a:r>
                    </a:p>
                    <a:p>
                      <a:pPr algn="ctr"/>
                      <a:r>
                        <a:rPr lang="en-GB" dirty="0"/>
                        <a:t>my</a:t>
                      </a:r>
                    </a:p>
                    <a:p>
                      <a:pPr algn="ctr"/>
                      <a:r>
                        <a:rPr lang="en-GB" dirty="0"/>
                        <a:t>too</a:t>
                      </a:r>
                    </a:p>
                    <a:p>
                      <a:pPr algn="ctr"/>
                      <a:r>
                        <a:rPr lang="en-GB" dirty="0"/>
                        <a:t>why</a:t>
                      </a:r>
                    </a:p>
                    <a:p>
                      <a:pPr algn="ctr"/>
                      <a:r>
                        <a:rPr lang="en-GB" dirty="0"/>
                        <a:t>sky</a:t>
                      </a:r>
                    </a:p>
                    <a:p>
                      <a:pPr algn="ctr"/>
                      <a:r>
                        <a:rPr lang="en-GB" dirty="0"/>
                        <a:t>look</a:t>
                      </a:r>
                    </a:p>
                    <a:p>
                      <a:pPr algn="ctr"/>
                      <a:r>
                        <a:rPr lang="en-GB" dirty="0"/>
                        <a:t>again</a:t>
                      </a:r>
                    </a:p>
                    <a:p>
                      <a:pPr algn="ctr"/>
                      <a:r>
                        <a:rPr lang="en-GB" dirty="0"/>
                        <a:t>sister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said</a:t>
                      </a:r>
                    </a:p>
                    <a:p>
                      <a:pPr algn="ctr"/>
                      <a:r>
                        <a:rPr lang="en-GB" sz="1200" dirty="0"/>
                        <a:t>like</a:t>
                      </a:r>
                    </a:p>
                    <a:p>
                      <a:pPr algn="ctr"/>
                      <a:r>
                        <a:rPr lang="en-GB" sz="1200" dirty="0"/>
                        <a:t>so</a:t>
                      </a:r>
                    </a:p>
                    <a:p>
                      <a:pPr algn="ctr"/>
                      <a:r>
                        <a:rPr lang="en-GB" sz="1200" dirty="0"/>
                        <a:t>do</a:t>
                      </a:r>
                    </a:p>
                    <a:p>
                      <a:pPr algn="ctr"/>
                      <a:r>
                        <a:rPr lang="en-GB" sz="1200" dirty="0"/>
                        <a:t>some</a:t>
                      </a:r>
                    </a:p>
                    <a:p>
                      <a:pPr algn="ctr"/>
                      <a:r>
                        <a:rPr lang="en-GB" sz="1200" dirty="0"/>
                        <a:t>come</a:t>
                      </a:r>
                    </a:p>
                    <a:p>
                      <a:pPr algn="ctr"/>
                      <a:r>
                        <a:rPr lang="en-GB" sz="1200" dirty="0"/>
                        <a:t>were</a:t>
                      </a:r>
                    </a:p>
                    <a:p>
                      <a:pPr algn="ctr"/>
                      <a:r>
                        <a:rPr lang="en-GB" sz="1200" dirty="0"/>
                        <a:t>there</a:t>
                      </a:r>
                    </a:p>
                    <a:p>
                      <a:pPr algn="ctr"/>
                      <a:r>
                        <a:rPr lang="en-GB" sz="1200" dirty="0"/>
                        <a:t>out</a:t>
                      </a:r>
                      <a:r>
                        <a:rPr lang="en-GB" sz="1200" baseline="0" dirty="0"/>
                        <a:t> </a:t>
                      </a:r>
                    </a:p>
                    <a:p>
                      <a:pPr algn="ctr"/>
                      <a:r>
                        <a:rPr lang="en-GB" sz="1200" baseline="0" dirty="0"/>
                        <a:t>what</a:t>
                      </a:r>
                    </a:p>
                    <a:p>
                      <a:pPr algn="ctr"/>
                      <a:r>
                        <a:rPr lang="en-GB" sz="1200" baseline="0" dirty="0"/>
                        <a:t>mother</a:t>
                      </a:r>
                    </a:p>
                    <a:p>
                      <a:pPr algn="ctr"/>
                      <a:r>
                        <a:rPr lang="en-GB" sz="1200" baseline="0" dirty="0"/>
                        <a:t>brother</a:t>
                      </a:r>
                    </a:p>
                    <a:p>
                      <a:pPr algn="ctr"/>
                      <a:r>
                        <a:rPr lang="en-GB" sz="1200" baseline="0" dirty="0"/>
                        <a:t>one</a:t>
                      </a:r>
                    </a:p>
                    <a:p>
                      <a:pPr algn="ctr"/>
                      <a:r>
                        <a:rPr lang="en-GB" sz="1200" baseline="0" dirty="0"/>
                        <a:t>three</a:t>
                      </a:r>
                    </a:p>
                    <a:p>
                      <a:pPr algn="ctr"/>
                      <a:r>
                        <a:rPr lang="en-GB" sz="1200" baseline="0" dirty="0"/>
                        <a:t>looked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their</a:t>
                      </a:r>
                    </a:p>
                    <a:p>
                      <a:pPr algn="ctr"/>
                      <a:r>
                        <a:rPr lang="en-GB" sz="700" dirty="0"/>
                        <a:t>people</a:t>
                      </a:r>
                    </a:p>
                    <a:p>
                      <a:pPr algn="ctr"/>
                      <a:r>
                        <a:rPr lang="en-GB" sz="700" dirty="0"/>
                        <a:t>called</a:t>
                      </a:r>
                    </a:p>
                    <a:p>
                      <a:pPr algn="ctr"/>
                      <a:r>
                        <a:rPr lang="en-GB" sz="700" dirty="0"/>
                        <a:t>asked</a:t>
                      </a:r>
                    </a:p>
                    <a:p>
                      <a:pPr algn="ctr"/>
                      <a:r>
                        <a:rPr lang="en-GB" sz="700" dirty="0"/>
                        <a:t>coul</a:t>
                      </a:r>
                      <a:r>
                        <a:rPr lang="en-GB" sz="700" baseline="0" dirty="0"/>
                        <a:t>d</a:t>
                      </a:r>
                    </a:p>
                    <a:p>
                      <a:pPr algn="ctr"/>
                      <a:r>
                        <a:rPr lang="en-GB" sz="700" baseline="0" dirty="0"/>
                        <a:t>oh no</a:t>
                      </a:r>
                    </a:p>
                    <a:p>
                      <a:pPr algn="ctr"/>
                      <a:r>
                        <a:rPr lang="en-GB" sz="700" baseline="0" dirty="0"/>
                        <a:t>should </a:t>
                      </a:r>
                    </a:p>
                    <a:p>
                      <a:pPr algn="ctr"/>
                      <a:r>
                        <a:rPr lang="en-GB" sz="700" baseline="0" dirty="0"/>
                        <a:t>would </a:t>
                      </a:r>
                    </a:p>
                    <a:p>
                      <a:pPr algn="ctr"/>
                      <a:r>
                        <a:rPr lang="en-GB" sz="700" baseline="0" dirty="0"/>
                        <a:t>because </a:t>
                      </a:r>
                    </a:p>
                    <a:p>
                      <a:pPr algn="ctr"/>
                      <a:r>
                        <a:rPr lang="en-GB" sz="700" baseline="0" dirty="0"/>
                        <a:t>here</a:t>
                      </a:r>
                    </a:p>
                    <a:p>
                      <a:pPr algn="ctr"/>
                      <a:r>
                        <a:rPr lang="en-GB" sz="700" baseline="0" dirty="0"/>
                        <a:t>our</a:t>
                      </a:r>
                    </a:p>
                    <a:p>
                      <a:pPr algn="ctr"/>
                      <a:r>
                        <a:rPr lang="en-GB" sz="700" baseline="0" dirty="0"/>
                        <a:t>father</a:t>
                      </a:r>
                    </a:p>
                    <a:p>
                      <a:pPr algn="ctr"/>
                      <a:r>
                        <a:rPr lang="en-GB" sz="700" baseline="0" dirty="0"/>
                        <a:t>who</a:t>
                      </a:r>
                    </a:p>
                    <a:p>
                      <a:pPr algn="ctr"/>
                      <a:r>
                        <a:rPr lang="en-GB" sz="700" baseline="0" dirty="0"/>
                        <a:t>where</a:t>
                      </a:r>
                    </a:p>
                    <a:p>
                      <a:pPr algn="ctr"/>
                      <a:r>
                        <a:rPr lang="en-GB" sz="700" baseline="0" dirty="0"/>
                        <a:t>which</a:t>
                      </a:r>
                    </a:p>
                    <a:p>
                      <a:pPr algn="ctr"/>
                      <a:r>
                        <a:rPr lang="en-GB" sz="700" baseline="0" dirty="0"/>
                        <a:t>four</a:t>
                      </a:r>
                    </a:p>
                    <a:p>
                      <a:pPr algn="ctr"/>
                      <a:r>
                        <a:rPr lang="en-GB" sz="700" baseline="0" dirty="0"/>
                        <a:t>five</a:t>
                      </a:r>
                    </a:p>
                    <a:p>
                      <a:pPr algn="ctr"/>
                      <a:r>
                        <a:rPr lang="en-GB" sz="700" baseline="0" dirty="0"/>
                        <a:t>eight</a:t>
                      </a:r>
                    </a:p>
                    <a:p>
                      <a:pPr algn="ctr"/>
                      <a:r>
                        <a:rPr lang="en-GB" sz="700" baseline="0" dirty="0"/>
                        <a:t>nine</a:t>
                      </a:r>
                    </a:p>
                    <a:p>
                      <a:pPr algn="ctr"/>
                      <a:r>
                        <a:rPr lang="en-GB" sz="700" baseline="0" dirty="0"/>
                        <a:t>try </a:t>
                      </a:r>
                    </a:p>
                    <a:p>
                      <a:pPr algn="ctr"/>
                      <a:r>
                        <a:rPr lang="en-GB" sz="700" baseline="0" dirty="0"/>
                        <a:t>cry</a:t>
                      </a:r>
                    </a:p>
                    <a:p>
                      <a:pPr algn="ctr"/>
                      <a:r>
                        <a:rPr lang="en-GB" sz="700" baseline="0" dirty="0"/>
                        <a:t>ball </a:t>
                      </a:r>
                    </a:p>
                    <a:p>
                      <a:pPr algn="ctr"/>
                      <a:r>
                        <a:rPr lang="en-GB" sz="700" baseline="0" dirty="0"/>
                        <a:t>small </a:t>
                      </a:r>
                    </a:p>
                    <a:p>
                      <a:pPr algn="ctr"/>
                      <a:r>
                        <a:rPr lang="en-GB" sz="700" baseline="0" dirty="0"/>
                        <a:t>call</a:t>
                      </a:r>
                    </a:p>
                    <a:p>
                      <a:pPr algn="ctr"/>
                      <a:r>
                        <a:rPr lang="en-GB" sz="700" baseline="0" dirty="0"/>
                        <a:t>asked</a:t>
                      </a:r>
                    </a:p>
                    <a:p>
                      <a:pPr algn="ctr"/>
                      <a:r>
                        <a:rPr lang="en-GB" sz="700" baseline="0" dirty="0"/>
                        <a:t>liked</a:t>
                      </a:r>
                    </a:p>
                    <a:p>
                      <a:pPr algn="ctr"/>
                      <a:r>
                        <a:rPr lang="en-GB" sz="700" dirty="0"/>
                        <a:t>two</a:t>
                      </a:r>
                    </a:p>
                    <a:p>
                      <a:pPr algn="ctr"/>
                      <a:r>
                        <a:rPr lang="en-GB" sz="700" dirty="0"/>
                        <a:t>goes</a:t>
                      </a:r>
                    </a:p>
                    <a:p>
                      <a:pPr algn="ctr"/>
                      <a:r>
                        <a:rPr lang="en-GB" sz="700" dirty="0"/>
                        <a:t>does </a:t>
                      </a:r>
                    </a:p>
                    <a:p>
                      <a:pPr algn="ctr"/>
                      <a:r>
                        <a:rPr lang="en-GB" sz="700" dirty="0"/>
                        <a:t>shoes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73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87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 Word Bookmarks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1688767"/>
            <a:ext cx="5987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Your child will have a ‘Helpful Word’ bookmark attached to the front of their reading record. Please practise reading the words regularly. </a:t>
            </a: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Children need to learn how to read and spell these words with confidence. </a:t>
            </a: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When your child can read and write the words they will be given a new set of words.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2208291" cy="49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5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 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97" t="14951" r="7997" b="18227"/>
          <a:stretch/>
        </p:blipFill>
        <p:spPr>
          <a:xfrm>
            <a:off x="457200" y="1268760"/>
            <a:ext cx="822960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is Phonics?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Phonics is a method of teaching children to read and write. </a:t>
            </a:r>
          </a:p>
          <a:p>
            <a:r>
              <a:rPr lang="en-GB" sz="3000" dirty="0">
                <a:solidFill>
                  <a:schemeClr val="tx2">
                    <a:lumMod val="75000"/>
                  </a:schemeClr>
                </a:solidFill>
              </a:rPr>
              <a:t>At Ellwood School we follow the ‘Floppy’s Phonics’ programme which is divided into levels.</a:t>
            </a:r>
          </a:p>
          <a:p>
            <a:endParaRPr lang="en-GB" sz="3200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sz="3200" dirty="0">
              <a:hlinkClick r:id="rId2"/>
            </a:endParaRPr>
          </a:p>
          <a:p>
            <a:r>
              <a:rPr lang="en-GB" sz="3200" dirty="0">
                <a:hlinkClick r:id="rId2"/>
              </a:rPr>
              <a:t>https://www.oxfordowl.co.uk/for-home/reading/phonics-made-easy/</a:t>
            </a:r>
            <a:r>
              <a:rPr lang="en-GB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3" descr="I:\Intro\cover-201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84983"/>
            <a:ext cx="2304256" cy="182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to support your child: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Play rhyming games/read rhyming stories.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Sing songs, nursery rhymes, story telling.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Read regularly with your child </a:t>
            </a:r>
            <a:r>
              <a:rPr lang="en-GB" sz="1900" dirty="0">
                <a:solidFill>
                  <a:schemeClr val="tx2">
                    <a:lumMod val="75000"/>
                  </a:schemeClr>
                </a:solidFill>
              </a:rPr>
              <a:t>(if you want your child to read to you – make sure they are not tired).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Spot letters/sounds everywhere you go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(anything that interests your child – ask them to identify sounds they can see out and about). </a:t>
            </a:r>
          </a:p>
        </p:txBody>
      </p:sp>
      <p:pic>
        <p:nvPicPr>
          <p:cNvPr id="4" name="Picture 2" descr="C:\Users\owner\AppData\Local\Microsoft\Windows\INetCache\IE\XGADMH8K\music_notes_swoosh_pc_image_500_clr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46" y="260648"/>
            <a:ext cx="104662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owner\AppData\Local\Microsoft\Windows\INetCache\IE\O9TF6E7W\SeussvilleIm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75264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wner\AppData\Local\Microsoft\Windows\INetCache\IE\TMSJVK7I\Books_Page_Divider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130"/>
            <a:ext cx="47053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wner\AppData\Local\Microsoft\Windows\INetCache\IE\TMSJVK7I\Books_Page_Divider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694" y="5836133"/>
            <a:ext cx="47053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6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9784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How to support your child: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02" y="1488464"/>
            <a:ext cx="8229600" cy="4840303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Encourage your child to listen to environmental sounds they hear. </a:t>
            </a:r>
          </a:p>
          <a:p>
            <a:r>
              <a:rPr lang="en-GB" dirty="0">
                <a:solidFill>
                  <a:schemeClr val="tx2"/>
                </a:solidFill>
              </a:rPr>
              <a:t>Model blending and segmenting words.</a:t>
            </a:r>
          </a:p>
          <a:p>
            <a:r>
              <a:rPr lang="en-GB" dirty="0">
                <a:solidFill>
                  <a:schemeClr val="tx2"/>
                </a:solidFill>
              </a:rPr>
              <a:t>Practise </a:t>
            </a:r>
            <a:r>
              <a:rPr lang="en-GB" dirty="0"/>
              <a:t>reading and writing the</a:t>
            </a:r>
            <a:r>
              <a:rPr lang="en-GB" dirty="0">
                <a:solidFill>
                  <a:schemeClr val="tx2"/>
                </a:solidFill>
              </a:rPr>
              <a:t> helpful words. </a:t>
            </a:r>
          </a:p>
          <a:p>
            <a:r>
              <a:rPr lang="en-GB" dirty="0">
                <a:solidFill>
                  <a:schemeClr val="tx2"/>
                </a:solidFill>
              </a:rPr>
              <a:t>Practise recognising sounds in your child’s activity book. </a:t>
            </a:r>
          </a:p>
          <a:p>
            <a:r>
              <a:rPr lang="en-GB" dirty="0"/>
              <a:t>Practice blending skills using your child’s ‘Floppy’s Phonics Book’</a:t>
            </a: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tx2"/>
                </a:solidFill>
              </a:rPr>
              <a:t>Please speak to </a:t>
            </a:r>
            <a:r>
              <a:rPr lang="en-GB" b="1" dirty="0">
                <a:solidFill>
                  <a:schemeClr val="tx2"/>
                </a:solidFill>
              </a:rPr>
              <a:t>Mrs King </a:t>
            </a:r>
            <a:r>
              <a:rPr lang="en-GB" dirty="0">
                <a:solidFill>
                  <a:schemeClr val="tx2"/>
                </a:solidFill>
              </a:rPr>
              <a:t>at any time if you have any questions/concerns. </a:t>
            </a:r>
          </a:p>
        </p:txBody>
      </p:sp>
      <p:pic>
        <p:nvPicPr>
          <p:cNvPr id="12299" name="Picture 11" descr="C:\Users\owner\AppData\Local\Microsoft\Windows\INetCache\IE\O9TF6E7W\Ohr-hoeren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86636"/>
            <a:ext cx="714598" cy="10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Phonic 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Your child will be taught these terms: </a:t>
            </a:r>
          </a:p>
          <a:p>
            <a:pPr marL="0" indent="0" algn="ctr">
              <a:buNone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Blending: blending the sounds together to read a word.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Segmenting: identifying the sounds which make up a word.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Digraph: one sound – two letters.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Trigraph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: one sound – three letters.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Sound buttons: individual sounds in words.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Tricky words/ helpful words: words that cannot be sounded out. </a:t>
            </a:r>
          </a:p>
        </p:txBody>
      </p:sp>
    </p:spTree>
    <p:extLst>
      <p:ext uri="{BB962C8B-B14F-4D97-AF65-F5344CB8AC3E}">
        <p14:creationId xmlns:p14="http://schemas.microsoft.com/office/powerpoint/2010/main" val="32715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04664"/>
            <a:ext cx="870677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3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Pronouncing the sounds: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It is important that children learn the letters and the sounds.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(focus on the sounds for reading/writing)</a:t>
            </a:r>
          </a:p>
          <a:p>
            <a:pPr marL="0" indent="0" algn="ctr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Please ensure your child is pronouncing the sounds correctly as incorrect pronunciation will affect your child’s ability to read. </a:t>
            </a:r>
          </a:p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6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Sound pronunciation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334" y="1635036"/>
            <a:ext cx="4484909" cy="3587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589240"/>
            <a:ext cx="507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For help with pronunciation: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dirty="0">
                <a:hlinkClick r:id="rId3"/>
              </a:rPr>
              <a:t>https://www.youtube.com/watch?v=UCI2mu7URBc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9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GB" dirty="0"/>
              <a:t>Level 1+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288" y="980728"/>
            <a:ext cx="4209422" cy="57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3752"/>
            <a:ext cx="8229600" cy="1143000"/>
          </a:xfrm>
        </p:spPr>
        <p:txBody>
          <a:bodyPr/>
          <a:lstStyle/>
          <a:p>
            <a:r>
              <a:rPr lang="en-GB" dirty="0"/>
              <a:t>Level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343" y="6396335"/>
            <a:ext cx="8803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Most of these feature two letters, known as digraphs. These have two letters but make one sound.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38" y="1050968"/>
            <a:ext cx="4680520" cy="53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78" y="3099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Level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0344" y="6383854"/>
            <a:ext cx="8803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We aim to ensure every child is secure in phase 3 by the end of reception.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18" y="909727"/>
            <a:ext cx="4692119" cy="5345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We are teaching the children to blend sounds together to read words:</a:t>
            </a:r>
          </a:p>
          <a:p>
            <a:pPr algn="ctr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GB" sz="7200" b="1" dirty="0">
                <a:solidFill>
                  <a:schemeClr val="tx2">
                    <a:lumMod val="75000"/>
                  </a:schemeClr>
                </a:solidFill>
              </a:rPr>
              <a:t>p – i – n</a:t>
            </a:r>
          </a:p>
          <a:p>
            <a:pPr algn="ctr">
              <a:buNone/>
            </a:pPr>
            <a:r>
              <a:rPr lang="en-GB" sz="7200" b="1" dirty="0">
                <a:solidFill>
                  <a:schemeClr val="tx2">
                    <a:lumMod val="75000"/>
                  </a:schemeClr>
                </a:solidFill>
              </a:rPr>
              <a:t>becomes pin </a:t>
            </a:r>
            <a:endParaRPr lang="en-GB" sz="71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This can be tricky initially – keep modelling this skill to your child. 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7170" name="Picture 2" descr="C:\Users\owner\AppData\Local\Microsoft\Windows\INetCache\IE\7DB3JLW3\DrawingPin1_Blu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829</Words>
  <Application>Microsoft Office PowerPoint</Application>
  <PresentationFormat>On-screen Show (4:3)</PresentationFormat>
  <Paragraphs>193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Affectionately Yours</vt:lpstr>
      <vt:lpstr>Arial</vt:lpstr>
      <vt:lpstr>Calibri</vt:lpstr>
      <vt:lpstr>Twinkl</vt:lpstr>
      <vt:lpstr>Office Theme</vt:lpstr>
      <vt:lpstr>Teaching Phonics in Reception</vt:lpstr>
      <vt:lpstr>What is Phonics? </vt:lpstr>
      <vt:lpstr>PowerPoint Presentation</vt:lpstr>
      <vt:lpstr>Pronouncing the sounds: </vt:lpstr>
      <vt:lpstr> Sound pronunciation </vt:lpstr>
      <vt:lpstr>Level 1+</vt:lpstr>
      <vt:lpstr>Level 2</vt:lpstr>
      <vt:lpstr>Level 3</vt:lpstr>
      <vt:lpstr>Blending</vt:lpstr>
      <vt:lpstr>Blending video</vt:lpstr>
      <vt:lpstr>Segmenting</vt:lpstr>
      <vt:lpstr>Floppy’s Phonics Books</vt:lpstr>
      <vt:lpstr>Phonics Sounds</vt:lpstr>
      <vt:lpstr>Phonics Homework – Activity Book</vt:lpstr>
      <vt:lpstr>Phonics Homework – Activity Book</vt:lpstr>
      <vt:lpstr>Levelled Reading Book</vt:lpstr>
      <vt:lpstr>Helpful Words</vt:lpstr>
      <vt:lpstr>Helpful Word Bookmarks</vt:lpstr>
      <vt:lpstr>Letter Formation</vt:lpstr>
      <vt:lpstr>How to support your child:</vt:lpstr>
      <vt:lpstr>How to support your child: </vt:lpstr>
      <vt:lpstr>Phonic Glossary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meeting</dc:title>
  <dc:creator>grees</dc:creator>
  <cp:lastModifiedBy>Jen King</cp:lastModifiedBy>
  <cp:revision>82</cp:revision>
  <dcterms:created xsi:type="dcterms:W3CDTF">2017-10-05T16:44:30Z</dcterms:created>
  <dcterms:modified xsi:type="dcterms:W3CDTF">2023-09-06T16:10:09Z</dcterms:modified>
</cp:coreProperties>
</file>